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60" r:id="rId5"/>
    <p:sldId id="259" r:id="rId6"/>
    <p:sldId id="261" r:id="rId7"/>
    <p:sldId id="262" r:id="rId8"/>
    <p:sldId id="263" r:id="rId9"/>
    <p:sldId id="267" r:id="rId10"/>
    <p:sldId id="264" r:id="rId11"/>
    <p:sldId id="265" r:id="rId12"/>
    <p:sldId id="268" r:id="rId13"/>
    <p:sldId id="266" r:id="rId14"/>
    <p:sldId id="277" r:id="rId15"/>
    <p:sldId id="278" r:id="rId16"/>
    <p:sldId id="276" r:id="rId17"/>
    <p:sldId id="269" r:id="rId18"/>
    <p:sldId id="270" r:id="rId19"/>
    <p:sldId id="271" r:id="rId20"/>
    <p:sldId id="272" r:id="rId21"/>
    <p:sldId id="282" r:id="rId22"/>
    <p:sldId id="273" r:id="rId23"/>
    <p:sldId id="274" r:id="rId24"/>
    <p:sldId id="275"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53" autoAdjust="0"/>
  </p:normalViewPr>
  <p:slideViewPr>
    <p:cSldViewPr>
      <p:cViewPr>
        <p:scale>
          <a:sx n="63" d="100"/>
          <a:sy n="63" d="100"/>
        </p:scale>
        <p:origin x="-15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Referendum</c:v>
                </c:pt>
              </c:strCache>
            </c:strRef>
          </c:tx>
          <c:dPt>
            <c:idx val="2"/>
            <c:bubble3D val="0"/>
          </c:dPt>
          <c:cat>
            <c:strRef>
              <c:f>Sheet1!$A$2:$A$4</c:f>
              <c:strCache>
                <c:ptCount val="3"/>
                <c:pt idx="0">
                  <c:v>Yes</c:v>
                </c:pt>
                <c:pt idx="1">
                  <c:v>No</c:v>
                </c:pt>
                <c:pt idx="2">
                  <c:v>Don’t Know </c:v>
                </c:pt>
              </c:strCache>
            </c:strRef>
          </c:cat>
          <c:val>
            <c:numRef>
              <c:f>Sheet1!$B$2:$B$4</c:f>
              <c:numCache>
                <c:formatCode>General</c:formatCode>
                <c:ptCount val="3"/>
                <c:pt idx="0">
                  <c:v>25.5</c:v>
                </c:pt>
                <c:pt idx="1">
                  <c:v>68</c:v>
                </c:pt>
                <c:pt idx="2">
                  <c:v>6</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s-E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0.74412</cdr:x>
      <cdr:y>0.03647</cdr:y>
    </cdr:from>
    <cdr:to>
      <cdr:x>0.97249</cdr:x>
      <cdr:y>0.31996</cdr:y>
    </cdr:to>
    <cdr:sp macro="" textlink="">
      <cdr:nvSpPr>
        <cdr:cNvPr id="2" name="TextBox 1"/>
        <cdr:cNvSpPr txBox="1"/>
      </cdr:nvSpPr>
      <cdr:spPr>
        <a:xfrm xmlns:a="http://schemas.openxmlformats.org/drawingml/2006/main">
          <a:off x="6804248" y="250095"/>
          <a:ext cx="2088216" cy="1944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b="1" dirty="0" smtClean="0"/>
            <a:t>Should the United Kingdom leave the European Union?</a:t>
          </a:r>
          <a:endParaRPr lang="en-GB" sz="2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AD6DE-1342-4382-A339-EBD73580BC31}" type="datetimeFigureOut">
              <a:rPr lang="en-GB" smtClean="0"/>
              <a:t>04/02/2015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610E17-2237-40C0-86FE-2B3D8A7FD02B}" type="slidenum">
              <a:rPr lang="en-GB" smtClean="0"/>
              <a:t>‹Nº›</a:t>
            </a:fld>
            <a:endParaRPr lang="en-GB"/>
          </a:p>
        </p:txBody>
      </p:sp>
    </p:spTree>
    <p:extLst>
      <p:ext uri="{BB962C8B-B14F-4D97-AF65-F5344CB8AC3E}">
        <p14:creationId xmlns:p14="http://schemas.microsoft.com/office/powerpoint/2010/main" val="205716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Hello and welcome to the UK’s presentation on European democracy. </a:t>
            </a:r>
          </a:p>
          <a:p>
            <a:r>
              <a:rPr lang="en-GB" dirty="0" smtClean="0"/>
              <a:t>We have been looking at the role of the European Parliament and finding out about our MEP’s. But</a:t>
            </a:r>
            <a:r>
              <a:rPr lang="en-GB" baseline="0" dirty="0" smtClean="0"/>
              <a:t> firstly, let me tell you what’s been happening since we last met in Berlin.</a:t>
            </a:r>
            <a:endParaRPr lang="en-GB" dirty="0"/>
          </a:p>
        </p:txBody>
      </p:sp>
      <p:sp>
        <p:nvSpPr>
          <p:cNvPr id="4" name="Slide Number Placeholder 3"/>
          <p:cNvSpPr>
            <a:spLocks noGrp="1"/>
          </p:cNvSpPr>
          <p:nvPr>
            <p:ph type="sldNum" sz="quarter" idx="10"/>
          </p:nvPr>
        </p:nvSpPr>
        <p:spPr/>
        <p:txBody>
          <a:bodyPr/>
          <a:lstStyle/>
          <a:p>
            <a:fld id="{B6610E17-2237-40C0-86FE-2B3D8A7FD02B}" type="slidenum">
              <a:rPr lang="en-GB" smtClean="0"/>
              <a:t>1</a:t>
            </a:fld>
            <a:endParaRPr lang="en-GB"/>
          </a:p>
        </p:txBody>
      </p:sp>
    </p:spTree>
    <p:extLst>
      <p:ext uri="{BB962C8B-B14F-4D97-AF65-F5344CB8AC3E}">
        <p14:creationId xmlns:p14="http://schemas.microsoft.com/office/powerpoint/2010/main" val="97722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to remind you, the last time we saw you there had just been a vote as to whether Scotland should be an independent country. </a:t>
            </a:r>
          </a:p>
          <a:p>
            <a:r>
              <a:rPr lang="en-GB" dirty="0" smtClean="0"/>
              <a:t>The results were 2,001,926 (55.3%) voting against independence and 1,617,989 (44.7%) voting in favour so the UK is still united</a:t>
            </a:r>
            <a:r>
              <a:rPr lang="en-GB" baseline="0" dirty="0" smtClean="0"/>
              <a:t> and t</a:t>
            </a:r>
            <a:r>
              <a:rPr lang="en-GB" dirty="0" smtClean="0"/>
              <a:t>he Queen was particularly pleased!</a:t>
            </a:r>
          </a:p>
          <a:p>
            <a:r>
              <a:rPr lang="en-GB" dirty="0" smtClean="0"/>
              <a:t>Alex </a:t>
            </a:r>
            <a:r>
              <a:rPr lang="en-GB" dirty="0" err="1" smtClean="0"/>
              <a:t>Salmond</a:t>
            </a:r>
            <a:r>
              <a:rPr lang="en-GB" dirty="0" smtClean="0"/>
              <a:t> the leader of</a:t>
            </a:r>
            <a:r>
              <a:rPr lang="en-GB" baseline="0" dirty="0" smtClean="0"/>
              <a:t> </a:t>
            </a:r>
            <a:r>
              <a:rPr lang="en-GB" dirty="0" smtClean="0"/>
              <a:t>the Scottish Nationalist Party resigned after the election</a:t>
            </a:r>
            <a:r>
              <a:rPr lang="en-GB" baseline="0" dirty="0" smtClean="0"/>
              <a:t> </a:t>
            </a:r>
            <a:r>
              <a:rPr lang="en-GB" dirty="0" smtClean="0"/>
              <a:t>and they now have a new leader.</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6610E17-2237-40C0-86FE-2B3D8A7FD02B}" type="slidenum">
              <a:rPr lang="en-GB" smtClean="0"/>
              <a:t>2</a:t>
            </a:fld>
            <a:endParaRPr lang="en-GB"/>
          </a:p>
        </p:txBody>
      </p:sp>
    </p:spTree>
    <p:extLst>
      <p:ext uri="{BB962C8B-B14F-4D97-AF65-F5344CB8AC3E}">
        <p14:creationId xmlns:p14="http://schemas.microsoft.com/office/powerpoint/2010/main" val="321422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upcoming United Kingdom general election is to be held in 2015, to elect the 56th Parliament of the United Kingdom</a:t>
            </a:r>
          </a:p>
          <a:p>
            <a:r>
              <a:rPr lang="en-GB" dirty="0" smtClean="0"/>
              <a:t>The election will be held on the 7</a:t>
            </a:r>
            <a:r>
              <a:rPr lang="en-GB" baseline="30000" dirty="0" smtClean="0"/>
              <a:t>th</a:t>
            </a:r>
            <a:r>
              <a:rPr lang="en-GB" dirty="0" smtClean="0"/>
              <a:t> May and we are expecting that one political party will not gain an overall majority. </a:t>
            </a:r>
          </a:p>
          <a:p>
            <a:r>
              <a:rPr lang="en-GB" dirty="0" smtClean="0"/>
              <a:t>This means we are likely to have another coalition. Lots of people think we should change the ‘first past the post’ system to proportional representation. We will have to wait and see.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6610E17-2237-40C0-86FE-2B3D8A7FD02B}" type="slidenum">
              <a:rPr lang="en-GB" smtClean="0"/>
              <a:t>3</a:t>
            </a:fld>
            <a:endParaRPr lang="en-GB"/>
          </a:p>
        </p:txBody>
      </p:sp>
    </p:spTree>
    <p:extLst>
      <p:ext uri="{BB962C8B-B14F-4D97-AF65-F5344CB8AC3E}">
        <p14:creationId xmlns:p14="http://schemas.microsoft.com/office/powerpoint/2010/main" val="218348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school, St James, has registered as a polling station for the UK Youth Parliament.</a:t>
            </a:r>
          </a:p>
          <a:p>
            <a:r>
              <a:rPr lang="en-GB" dirty="0" smtClean="0"/>
              <a:t>Every one in the school will get to vote.  </a:t>
            </a:r>
          </a:p>
          <a:p>
            <a:r>
              <a:rPr lang="en-GB" dirty="0" smtClean="0"/>
              <a:t>Their campaign for 2015 is ‘A living wage for all’ </a:t>
            </a:r>
          </a:p>
          <a:p>
            <a:r>
              <a:rPr lang="en-GB" dirty="0" smtClean="0"/>
              <a:t>This is to ensure a higher minimum wage to guarantee a better standard of living for everyone. </a:t>
            </a:r>
          </a:p>
          <a:p>
            <a:endParaRPr lang="en-GB" dirty="0"/>
          </a:p>
        </p:txBody>
      </p:sp>
      <p:sp>
        <p:nvSpPr>
          <p:cNvPr id="4" name="Slide Number Placeholder 3"/>
          <p:cNvSpPr>
            <a:spLocks noGrp="1"/>
          </p:cNvSpPr>
          <p:nvPr>
            <p:ph type="sldNum" sz="quarter" idx="10"/>
          </p:nvPr>
        </p:nvSpPr>
        <p:spPr/>
        <p:txBody>
          <a:bodyPr/>
          <a:lstStyle/>
          <a:p>
            <a:fld id="{B6610E17-2237-40C0-86FE-2B3D8A7FD02B}" type="slidenum">
              <a:rPr lang="en-GB" smtClean="0"/>
              <a:t>4</a:t>
            </a:fld>
            <a:endParaRPr lang="en-GB"/>
          </a:p>
        </p:txBody>
      </p:sp>
    </p:spTree>
    <p:extLst>
      <p:ext uri="{BB962C8B-B14F-4D97-AF65-F5344CB8AC3E}">
        <p14:creationId xmlns:p14="http://schemas.microsoft.com/office/powerpoint/2010/main" val="321770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Nick Clegg, Lib Dem</a:t>
            </a:r>
          </a:p>
          <a:p>
            <a:r>
              <a:rPr lang="en-GB" dirty="0" smtClean="0"/>
              <a:t>2) Ed </a:t>
            </a:r>
            <a:r>
              <a:rPr lang="en-GB" dirty="0" err="1" smtClean="0"/>
              <a:t>Milliband</a:t>
            </a:r>
            <a:r>
              <a:rPr lang="en-GB" baseline="0" dirty="0" smtClean="0"/>
              <a:t>, Labour </a:t>
            </a:r>
            <a:endParaRPr lang="en-GB" dirty="0" smtClean="0"/>
          </a:p>
          <a:p>
            <a:r>
              <a:rPr lang="en-GB" dirty="0" smtClean="0"/>
              <a:t>3) David Cameron,</a:t>
            </a:r>
            <a:r>
              <a:rPr lang="en-GB" baseline="0" dirty="0" smtClean="0"/>
              <a:t> conservative </a:t>
            </a:r>
            <a:endParaRPr lang="en-GB" dirty="0" smtClean="0"/>
          </a:p>
          <a:p>
            <a:r>
              <a:rPr lang="en-GB" dirty="0" smtClean="0"/>
              <a:t>4) Nigel </a:t>
            </a:r>
            <a:r>
              <a:rPr lang="en-GB" dirty="0" err="1" smtClean="0"/>
              <a:t>Fararge</a:t>
            </a:r>
            <a:r>
              <a:rPr lang="en-GB" dirty="0" smtClean="0"/>
              <a:t>,</a:t>
            </a:r>
            <a:r>
              <a:rPr lang="en-GB" baseline="0" dirty="0" smtClean="0"/>
              <a:t> UKIP ( </a:t>
            </a:r>
            <a:r>
              <a:rPr lang="en-GB" baseline="0" dirty="0" err="1" smtClean="0"/>
              <a:t>Uk</a:t>
            </a:r>
            <a:r>
              <a:rPr lang="en-GB" baseline="0" dirty="0" smtClean="0"/>
              <a:t> Independence Party)</a:t>
            </a:r>
            <a:endParaRPr lang="en-GB" dirty="0" smtClean="0"/>
          </a:p>
          <a:p>
            <a:r>
              <a:rPr lang="en-GB" dirty="0" smtClean="0"/>
              <a:t>5) Nicola sturgeon,</a:t>
            </a:r>
            <a:r>
              <a:rPr lang="en-GB" baseline="0" dirty="0" smtClean="0"/>
              <a:t> SNP (scottish Nationalist Party) her favourite TV programme is </a:t>
            </a:r>
            <a:r>
              <a:rPr lang="en-GB" baseline="0" dirty="0" err="1" smtClean="0"/>
              <a:t>Borgen</a:t>
            </a:r>
            <a:endParaRPr lang="en-GB" dirty="0" smtClean="0"/>
          </a:p>
          <a:p>
            <a:r>
              <a:rPr lang="en-GB" dirty="0" smtClean="0"/>
              <a:t>6) Natalie</a:t>
            </a:r>
            <a:r>
              <a:rPr lang="en-GB" baseline="0" dirty="0" smtClean="0"/>
              <a:t> Bennett, Green Party</a:t>
            </a:r>
            <a:endParaRPr lang="en-GB" dirty="0" smtClean="0"/>
          </a:p>
        </p:txBody>
      </p:sp>
      <p:sp>
        <p:nvSpPr>
          <p:cNvPr id="4" name="Slide Number Placeholder 3"/>
          <p:cNvSpPr>
            <a:spLocks noGrp="1"/>
          </p:cNvSpPr>
          <p:nvPr>
            <p:ph type="sldNum" sz="quarter" idx="10"/>
          </p:nvPr>
        </p:nvSpPr>
        <p:spPr/>
        <p:txBody>
          <a:bodyPr/>
          <a:lstStyle/>
          <a:p>
            <a:fld id="{B6610E17-2237-40C0-86FE-2B3D8A7FD02B}" type="slidenum">
              <a:rPr lang="en-GB" smtClean="0"/>
              <a:t>5</a:t>
            </a:fld>
            <a:endParaRPr lang="en-GB"/>
          </a:p>
        </p:txBody>
      </p:sp>
    </p:spTree>
    <p:extLst>
      <p:ext uri="{BB962C8B-B14F-4D97-AF65-F5344CB8AC3E}">
        <p14:creationId xmlns:p14="http://schemas.microsoft.com/office/powerpoint/2010/main" val="341955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B6610E17-2237-40C0-86FE-2B3D8A7FD02B}" type="slidenum">
              <a:rPr lang="en-GB" smtClean="0"/>
              <a:t>14</a:t>
            </a:fld>
            <a:endParaRPr lang="en-GB"/>
          </a:p>
        </p:txBody>
      </p:sp>
    </p:spTree>
    <p:extLst>
      <p:ext uri="{BB962C8B-B14F-4D97-AF65-F5344CB8AC3E}">
        <p14:creationId xmlns:p14="http://schemas.microsoft.com/office/powerpoint/2010/main" val="271557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610E17-2237-40C0-86FE-2B3D8A7FD02B}" type="slidenum">
              <a:rPr lang="en-GB" smtClean="0"/>
              <a:t>15</a:t>
            </a:fld>
            <a:endParaRPr lang="en-GB"/>
          </a:p>
        </p:txBody>
      </p:sp>
    </p:spTree>
    <p:extLst>
      <p:ext uri="{BB962C8B-B14F-4D97-AF65-F5344CB8AC3E}">
        <p14:creationId xmlns:p14="http://schemas.microsoft.com/office/powerpoint/2010/main" val="386417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 UKIP has one member of parliament(as one converted to Conservative), three representatives in the house of lords and twenty four members of the European parliament</a:t>
            </a:r>
          </a:p>
          <a:p>
            <a:endParaRPr lang="en-GB" dirty="0"/>
          </a:p>
        </p:txBody>
      </p:sp>
      <p:sp>
        <p:nvSpPr>
          <p:cNvPr id="4" name="Slide Number Placeholder 3"/>
          <p:cNvSpPr>
            <a:spLocks noGrp="1"/>
          </p:cNvSpPr>
          <p:nvPr>
            <p:ph type="sldNum" sz="quarter" idx="10"/>
          </p:nvPr>
        </p:nvSpPr>
        <p:spPr/>
        <p:txBody>
          <a:bodyPr/>
          <a:lstStyle/>
          <a:p>
            <a:fld id="{6BDCBFDE-B449-46EA-969D-82D5AD236246}" type="slidenum">
              <a:rPr lang="en-GB" smtClean="0"/>
              <a:t>26</a:t>
            </a:fld>
            <a:endParaRPr lang="en-GB"/>
          </a:p>
        </p:txBody>
      </p:sp>
    </p:spTree>
    <p:extLst>
      <p:ext uri="{BB962C8B-B14F-4D97-AF65-F5344CB8AC3E}">
        <p14:creationId xmlns:p14="http://schemas.microsoft.com/office/powerpoint/2010/main" val="426468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D663F4-D8E5-4F80-BBA6-49992D2AB9D7}" type="datetimeFigureOut">
              <a:rPr lang="en-GB" smtClean="0"/>
              <a:t>04/02/2015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42150-8BEF-468D-B804-F508E9513480}" type="slidenum">
              <a:rPr lang="en-GB" smtClean="0"/>
              <a:t>‹Nº›</a:t>
            </a:fld>
            <a:endParaRPr lang="en-GB"/>
          </a:p>
        </p:txBody>
      </p:sp>
    </p:spTree>
    <p:extLst>
      <p:ext uri="{BB962C8B-B14F-4D97-AF65-F5344CB8AC3E}">
        <p14:creationId xmlns:p14="http://schemas.microsoft.com/office/powerpoint/2010/main" val="403295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D663F4-D8E5-4F80-BBA6-49992D2AB9D7}" type="datetimeFigureOut">
              <a:rPr lang="en-GB" smtClean="0"/>
              <a:t>04/02/2015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42150-8BEF-468D-B804-F508E9513480}" type="slidenum">
              <a:rPr lang="en-GB" smtClean="0"/>
              <a:t>‹Nº›</a:t>
            </a:fld>
            <a:endParaRPr lang="en-GB"/>
          </a:p>
        </p:txBody>
      </p:sp>
    </p:spTree>
    <p:extLst>
      <p:ext uri="{BB962C8B-B14F-4D97-AF65-F5344CB8AC3E}">
        <p14:creationId xmlns:p14="http://schemas.microsoft.com/office/powerpoint/2010/main" val="148305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D663F4-D8E5-4F80-BBA6-49992D2AB9D7}" type="datetimeFigureOut">
              <a:rPr lang="en-GB" smtClean="0"/>
              <a:t>04/02/2015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42150-8BEF-468D-B804-F508E9513480}" type="slidenum">
              <a:rPr lang="en-GB" smtClean="0"/>
              <a:t>‹Nº›</a:t>
            </a:fld>
            <a:endParaRPr lang="en-GB"/>
          </a:p>
        </p:txBody>
      </p:sp>
    </p:spTree>
    <p:extLst>
      <p:ext uri="{BB962C8B-B14F-4D97-AF65-F5344CB8AC3E}">
        <p14:creationId xmlns:p14="http://schemas.microsoft.com/office/powerpoint/2010/main" val="110103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D663F4-D8E5-4F80-BBA6-49992D2AB9D7}" type="datetimeFigureOut">
              <a:rPr lang="en-GB" smtClean="0"/>
              <a:t>04/02/2015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42150-8BEF-468D-B804-F508E9513480}" type="slidenum">
              <a:rPr lang="en-GB" smtClean="0"/>
              <a:t>‹Nº›</a:t>
            </a:fld>
            <a:endParaRPr lang="en-GB"/>
          </a:p>
        </p:txBody>
      </p:sp>
    </p:spTree>
    <p:extLst>
      <p:ext uri="{BB962C8B-B14F-4D97-AF65-F5344CB8AC3E}">
        <p14:creationId xmlns:p14="http://schemas.microsoft.com/office/powerpoint/2010/main" val="105447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663F4-D8E5-4F80-BBA6-49992D2AB9D7}" type="datetimeFigureOut">
              <a:rPr lang="en-GB" smtClean="0"/>
              <a:t>04/02/2015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42150-8BEF-468D-B804-F508E9513480}" type="slidenum">
              <a:rPr lang="en-GB" smtClean="0"/>
              <a:t>‹Nº›</a:t>
            </a:fld>
            <a:endParaRPr lang="en-GB"/>
          </a:p>
        </p:txBody>
      </p:sp>
    </p:spTree>
    <p:extLst>
      <p:ext uri="{BB962C8B-B14F-4D97-AF65-F5344CB8AC3E}">
        <p14:creationId xmlns:p14="http://schemas.microsoft.com/office/powerpoint/2010/main" val="3143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D663F4-D8E5-4F80-BBA6-49992D2AB9D7}" type="datetimeFigureOut">
              <a:rPr lang="en-GB" smtClean="0"/>
              <a:t>04/02/2015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42150-8BEF-468D-B804-F508E9513480}" type="slidenum">
              <a:rPr lang="en-GB" smtClean="0"/>
              <a:t>‹Nº›</a:t>
            </a:fld>
            <a:endParaRPr lang="en-GB"/>
          </a:p>
        </p:txBody>
      </p:sp>
    </p:spTree>
    <p:extLst>
      <p:ext uri="{BB962C8B-B14F-4D97-AF65-F5344CB8AC3E}">
        <p14:creationId xmlns:p14="http://schemas.microsoft.com/office/powerpoint/2010/main" val="172882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D663F4-D8E5-4F80-BBA6-49992D2AB9D7}" type="datetimeFigureOut">
              <a:rPr lang="en-GB" smtClean="0"/>
              <a:t>04/02/2015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342150-8BEF-468D-B804-F508E9513480}" type="slidenum">
              <a:rPr lang="en-GB" smtClean="0"/>
              <a:t>‹Nº›</a:t>
            </a:fld>
            <a:endParaRPr lang="en-GB"/>
          </a:p>
        </p:txBody>
      </p:sp>
    </p:spTree>
    <p:extLst>
      <p:ext uri="{BB962C8B-B14F-4D97-AF65-F5344CB8AC3E}">
        <p14:creationId xmlns:p14="http://schemas.microsoft.com/office/powerpoint/2010/main" val="364825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D663F4-D8E5-4F80-BBA6-49992D2AB9D7}" type="datetimeFigureOut">
              <a:rPr lang="en-GB" smtClean="0"/>
              <a:t>04/02/2015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342150-8BEF-468D-B804-F508E9513480}" type="slidenum">
              <a:rPr lang="en-GB" smtClean="0"/>
              <a:t>‹Nº›</a:t>
            </a:fld>
            <a:endParaRPr lang="en-GB"/>
          </a:p>
        </p:txBody>
      </p:sp>
    </p:spTree>
    <p:extLst>
      <p:ext uri="{BB962C8B-B14F-4D97-AF65-F5344CB8AC3E}">
        <p14:creationId xmlns:p14="http://schemas.microsoft.com/office/powerpoint/2010/main" val="109955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663F4-D8E5-4F80-BBA6-49992D2AB9D7}" type="datetimeFigureOut">
              <a:rPr lang="en-GB" smtClean="0"/>
              <a:t>04/02/2015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342150-8BEF-468D-B804-F508E9513480}" type="slidenum">
              <a:rPr lang="en-GB" smtClean="0"/>
              <a:t>‹Nº›</a:t>
            </a:fld>
            <a:endParaRPr lang="en-GB"/>
          </a:p>
        </p:txBody>
      </p:sp>
    </p:spTree>
    <p:extLst>
      <p:ext uri="{BB962C8B-B14F-4D97-AF65-F5344CB8AC3E}">
        <p14:creationId xmlns:p14="http://schemas.microsoft.com/office/powerpoint/2010/main" val="89172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663F4-D8E5-4F80-BBA6-49992D2AB9D7}" type="datetimeFigureOut">
              <a:rPr lang="en-GB" smtClean="0"/>
              <a:t>04/02/2015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42150-8BEF-468D-B804-F508E9513480}" type="slidenum">
              <a:rPr lang="en-GB" smtClean="0"/>
              <a:t>‹Nº›</a:t>
            </a:fld>
            <a:endParaRPr lang="en-GB"/>
          </a:p>
        </p:txBody>
      </p:sp>
    </p:spTree>
    <p:extLst>
      <p:ext uri="{BB962C8B-B14F-4D97-AF65-F5344CB8AC3E}">
        <p14:creationId xmlns:p14="http://schemas.microsoft.com/office/powerpoint/2010/main" val="428321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663F4-D8E5-4F80-BBA6-49992D2AB9D7}" type="datetimeFigureOut">
              <a:rPr lang="en-GB" smtClean="0"/>
              <a:t>04/02/2015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42150-8BEF-468D-B804-F508E9513480}" type="slidenum">
              <a:rPr lang="en-GB" smtClean="0"/>
              <a:t>‹Nº›</a:t>
            </a:fld>
            <a:endParaRPr lang="en-GB"/>
          </a:p>
        </p:txBody>
      </p:sp>
    </p:spTree>
    <p:extLst>
      <p:ext uri="{BB962C8B-B14F-4D97-AF65-F5344CB8AC3E}">
        <p14:creationId xmlns:p14="http://schemas.microsoft.com/office/powerpoint/2010/main" val="261959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663F4-D8E5-4F80-BBA6-49992D2AB9D7}" type="datetimeFigureOut">
              <a:rPr lang="en-GB" smtClean="0"/>
              <a:t>04/02/2015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42150-8BEF-468D-B804-F508E9513480}" type="slidenum">
              <a:rPr lang="en-GB" smtClean="0"/>
              <a:t>‹Nº›</a:t>
            </a:fld>
            <a:endParaRPr lang="en-GB"/>
          </a:p>
        </p:txBody>
      </p:sp>
    </p:spTree>
    <p:extLst>
      <p:ext uri="{BB962C8B-B14F-4D97-AF65-F5344CB8AC3E}">
        <p14:creationId xmlns:p14="http://schemas.microsoft.com/office/powerpoint/2010/main" val="89935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twitter.com/ClareMoodyMEP/status/556112578414665728/photo/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google.co.uk/url?sa=i&amp;rct=j&amp;q=working+together&amp;source=images&amp;cd=&amp;cad=rja&amp;uact=8&amp;ved=0CAcQjRw&amp;url=http://helpwiththetoughquestions.com/c6-working-together-not-alone/&amp;ei=zmi_VLS8NMGrUY6ggsAJ&amp;psig=AFQjCNGdl95BFW4MRQ2-Yk4qAivZPKJlTg&amp;ust=1421916670832569"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uk/url?sa=i&amp;rct=j&amp;q=red+cross&amp;source=images&amp;cd=&amp;cad=rja&amp;uact=8&amp;ved=0CAcQjRw&amp;url=http://www.clipartpanda.com/clipart_images/red-cross-clip-art-16590859&amp;ei=YnLGVM2mKsP7UKaMgeAI&amp;psig=AFQjCNFKwyLV0Mx5J7CB6eR5dYmsVZxaPg&amp;ust=1422377950389026"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www.google.co.uk/url?sa=i&amp;rct=j&amp;q=Nigel%20Farage&amp;source=images&amp;cd=&amp;cad=rja&amp;uact=8&amp;ved=0CAcQjRw&amp;url=http://www.telegraph.co.uk/news/politics/ukip/10131033/Nigel-Farage-PM-delaying-Lords-reform-because-he-fears-Ukip.html&amp;ei=aCq9VJ7CHMHcasv7gegG&amp;psig=AFQjCNEUpSHYKvAwY0XXAsD1koiiZInhxg&amp;ust=1421769692096397" TargetMode="External"/><Relationship Id="rId7" Type="http://schemas.openxmlformats.org/officeDocument/2006/relationships/hyperlink" Target="http://www.google.co.uk/url?sa=i&amp;rct=j&amp;q=Kirsten+Mehr+with+nigel+farage&amp;source=images&amp;cd=&amp;cad=rja&amp;uact=8&amp;ved=0CAcQjRw&amp;url=http://wagpolitics.com/kirsten-farage-ukip-leader-nigel-farages-wife/&amp;ei=AWm_VIPbNM_lao64gugL&amp;psig=AFQjCNGy2qdnnWflDupLmlCTJ9JCaoIupw&amp;ust=142191675020385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www.google.co.uk/url?sa=i&amp;rct=j&amp;q=UKIP&amp;source=images&amp;cd=&amp;cad=rja&amp;uact=8&amp;ved=0CAcQjRw&amp;url=https://twitter.com/ukip&amp;ei=C2e_VN_pCsrXatPggIAK&amp;psig=AFQjCNGJ7BcqDIdWIqomJX6TracMlC_9GA&amp;ust=1421916296696957" TargetMode="Externa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hyperlink" Target="http://en.wikipedia.org/wiki/File:David_Cameron_official.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hyperlink" Target="http://en.wikipedia.org/wiki/File:Ed_Miliband_2.jpg" TargetMode="External"/><Relationship Id="rId10" Type="http://schemas.openxmlformats.org/officeDocument/2006/relationships/image" Target="../media/image11.jpeg"/><Relationship Id="rId4" Type="http://schemas.openxmlformats.org/officeDocument/2006/relationships/image" Target="../media/image8.png"/><Relationship Id="rId9" Type="http://schemas.openxmlformats.org/officeDocument/2006/relationships/hyperlink" Target="http://www.google.co.uk/url?sa=i&amp;rct=j&amp;q=nicola+sturgeon&amp;source=images&amp;cd=&amp;cad=rja&amp;uact=8&amp;ved=0CAcQjRw&amp;url=http://la.wikipedia.org/wiki/Nicola_Sturgeon&amp;ei=2cG_VOvZDcf3aunugPgJ&amp;psig=AFQjCNHXQKwCTz1ZWEJXPVzs1Qj-3ra7RQ&amp;ust=142193952485316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469" y="158775"/>
            <a:ext cx="7772400" cy="1326009"/>
          </a:xfrm>
        </p:spPr>
        <p:txBody>
          <a:bodyPr/>
          <a:lstStyle/>
          <a:p>
            <a:r>
              <a:rPr lang="en-GB" dirty="0" smtClean="0"/>
              <a:t>Comenius 2015 - Spain</a:t>
            </a:r>
            <a:endParaRPr lang="en-GB" dirty="0"/>
          </a:p>
        </p:txBody>
      </p:sp>
      <p:sp>
        <p:nvSpPr>
          <p:cNvPr id="3" name="Subtitle 2"/>
          <p:cNvSpPr>
            <a:spLocks noGrp="1"/>
          </p:cNvSpPr>
          <p:nvPr>
            <p:ph type="subTitle" idx="1"/>
          </p:nvPr>
        </p:nvSpPr>
        <p:spPr>
          <a:xfrm>
            <a:off x="4067944" y="5517231"/>
            <a:ext cx="4384576" cy="902617"/>
          </a:xfrm>
        </p:spPr>
        <p:txBody>
          <a:bodyPr/>
          <a:lstStyle/>
          <a:p>
            <a:r>
              <a:rPr lang="en-GB" dirty="0" smtClean="0">
                <a:solidFill>
                  <a:schemeClr val="tx1"/>
                </a:solidFill>
              </a:rPr>
              <a:t>UK Presentation</a:t>
            </a:r>
            <a:endParaRPr lang="en-GB"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69" y="1628800"/>
            <a:ext cx="3343229"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802" y="1611465"/>
            <a:ext cx="3428623" cy="187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396" y="3861048"/>
            <a:ext cx="5908556" cy="160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17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79" y="174275"/>
            <a:ext cx="16192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833" y="2236222"/>
            <a:ext cx="2331080" cy="923330"/>
          </a:xfrm>
          <a:prstGeom prst="rect">
            <a:avLst/>
          </a:prstGeom>
          <a:noFill/>
        </p:spPr>
        <p:txBody>
          <a:bodyPr wrap="square" rtlCol="0">
            <a:spAutoFit/>
          </a:bodyPr>
          <a:lstStyle/>
          <a:p>
            <a:pPr algn="ctr"/>
            <a:r>
              <a:rPr lang="en-GB" dirty="0" smtClean="0"/>
              <a:t>Ashley Fox </a:t>
            </a:r>
          </a:p>
          <a:p>
            <a:pPr algn="ctr"/>
            <a:r>
              <a:rPr lang="en-GB" dirty="0" smtClean="0"/>
              <a:t>Conservative MEP</a:t>
            </a:r>
          </a:p>
          <a:p>
            <a:pPr algn="ct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612" y="258731"/>
            <a:ext cx="1619250" cy="1963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95736" y="2236222"/>
            <a:ext cx="2304255" cy="646331"/>
          </a:xfrm>
          <a:prstGeom prst="rect">
            <a:avLst/>
          </a:prstGeom>
          <a:noFill/>
        </p:spPr>
        <p:txBody>
          <a:bodyPr wrap="square" rtlCol="0">
            <a:spAutoFit/>
          </a:bodyPr>
          <a:lstStyle/>
          <a:p>
            <a:pPr algn="ctr"/>
            <a:r>
              <a:rPr lang="en-GB" dirty="0" smtClean="0"/>
              <a:t>Julie Girling</a:t>
            </a:r>
          </a:p>
          <a:p>
            <a:pPr algn="ctr"/>
            <a:r>
              <a:rPr lang="en-GB" dirty="0" smtClean="0"/>
              <a:t> Conservative  MEP</a:t>
            </a:r>
            <a:endParaRPr lang="en-GB"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670" y="174274"/>
            <a:ext cx="16192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08122" y="2255717"/>
            <a:ext cx="2880320" cy="646331"/>
          </a:xfrm>
          <a:prstGeom prst="rect">
            <a:avLst/>
          </a:prstGeom>
          <a:noFill/>
        </p:spPr>
        <p:txBody>
          <a:bodyPr wrap="square" rtlCol="0">
            <a:spAutoFit/>
          </a:bodyPr>
          <a:lstStyle/>
          <a:p>
            <a:pPr algn="ctr"/>
            <a:r>
              <a:rPr lang="en-GB" dirty="0" smtClean="0"/>
              <a:t>Molly Scott Cato </a:t>
            </a:r>
          </a:p>
          <a:p>
            <a:pPr algn="ctr"/>
            <a:r>
              <a:rPr lang="en-GB" dirty="0" smtClean="0"/>
              <a:t>Green MEP</a:t>
            </a:r>
            <a:endParaRPr lang="en-GB" dirty="0"/>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64" y="3429744"/>
            <a:ext cx="1619250" cy="196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8872" y="3429744"/>
            <a:ext cx="1619250" cy="196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0012" y="3460932"/>
            <a:ext cx="1619250" cy="196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6079" y="5589240"/>
            <a:ext cx="2169820" cy="646331"/>
          </a:xfrm>
          <a:prstGeom prst="rect">
            <a:avLst/>
          </a:prstGeom>
          <a:noFill/>
        </p:spPr>
        <p:txBody>
          <a:bodyPr wrap="square" rtlCol="0">
            <a:spAutoFit/>
          </a:bodyPr>
          <a:lstStyle/>
          <a:p>
            <a:pPr algn="ctr"/>
            <a:r>
              <a:rPr lang="en-GB" dirty="0" smtClean="0"/>
              <a:t>Clare Moody</a:t>
            </a:r>
          </a:p>
          <a:p>
            <a:pPr algn="ctr"/>
            <a:r>
              <a:rPr lang="en-GB" dirty="0" smtClean="0"/>
              <a:t>Labour MEP</a:t>
            </a:r>
            <a:endParaRPr lang="en-GB" dirty="0"/>
          </a:p>
        </p:txBody>
      </p:sp>
      <p:sp>
        <p:nvSpPr>
          <p:cNvPr id="9" name="TextBox 8"/>
          <p:cNvSpPr txBox="1"/>
          <p:nvPr/>
        </p:nvSpPr>
        <p:spPr>
          <a:xfrm>
            <a:off x="4302010" y="5457998"/>
            <a:ext cx="1992973" cy="923330"/>
          </a:xfrm>
          <a:prstGeom prst="rect">
            <a:avLst/>
          </a:prstGeom>
          <a:noFill/>
        </p:spPr>
        <p:txBody>
          <a:bodyPr wrap="square" rtlCol="0">
            <a:spAutoFit/>
          </a:bodyPr>
          <a:lstStyle/>
          <a:p>
            <a:pPr algn="ctr"/>
            <a:r>
              <a:rPr lang="en-GB" dirty="0" smtClean="0"/>
              <a:t>William the Earl of Dartmouth</a:t>
            </a:r>
          </a:p>
          <a:p>
            <a:pPr algn="ctr"/>
            <a:r>
              <a:rPr lang="en-GB" dirty="0" smtClean="0"/>
              <a:t>UKIP MEP</a:t>
            </a:r>
            <a:endParaRPr lang="en-GB" dirty="0"/>
          </a:p>
        </p:txBody>
      </p:sp>
      <p:sp>
        <p:nvSpPr>
          <p:cNvPr id="10" name="TextBox 9"/>
          <p:cNvSpPr txBox="1"/>
          <p:nvPr/>
        </p:nvSpPr>
        <p:spPr>
          <a:xfrm>
            <a:off x="6588224" y="5589240"/>
            <a:ext cx="1944216" cy="646331"/>
          </a:xfrm>
          <a:prstGeom prst="rect">
            <a:avLst/>
          </a:prstGeom>
          <a:noFill/>
        </p:spPr>
        <p:txBody>
          <a:bodyPr wrap="square" rtlCol="0">
            <a:spAutoFit/>
          </a:bodyPr>
          <a:lstStyle/>
          <a:p>
            <a:pPr algn="ctr"/>
            <a:r>
              <a:rPr lang="en-GB" dirty="0" smtClean="0"/>
              <a:t>Julia Reid</a:t>
            </a:r>
          </a:p>
          <a:p>
            <a:pPr algn="ctr"/>
            <a:r>
              <a:rPr lang="en-GB" dirty="0" smtClean="0"/>
              <a:t>UKIP MEP</a:t>
            </a:r>
            <a:endParaRPr lang="en-GB" dirty="0"/>
          </a:p>
        </p:txBody>
      </p:sp>
      <p:sp>
        <p:nvSpPr>
          <p:cNvPr id="11" name="Rectangle 10"/>
          <p:cNvSpPr/>
          <p:nvPr/>
        </p:nvSpPr>
        <p:spPr>
          <a:xfrm>
            <a:off x="6588224" y="99654"/>
            <a:ext cx="1944216" cy="2802394"/>
          </a:xfrm>
          <a:prstGeom prst="rect">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77598" y="99654"/>
            <a:ext cx="4078378" cy="2802394"/>
          </a:xfrm>
          <a:prstGeom prst="rect">
            <a:avLst/>
          </a:prstGeom>
          <a:no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77599" y="3159552"/>
            <a:ext cx="2422194" cy="322177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115149" y="3159552"/>
            <a:ext cx="4417290" cy="3221776"/>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8198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CONTACTING THEM</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We e-mailed them asking them if they were willing to answer some questions about the EU and their role in the parliament. They all answered except for the two UKIP MEP’s so we wrote to them again but still no reply; we felt this was disappointing as we wanted to have a balanced view on the subject. We later found out that they take money funded by our taxes and just stay at home rather than go  to Brussels and Strasbourg. We will come back to them later!</a:t>
            </a:r>
            <a:endParaRPr lang="en-GB" dirty="0"/>
          </a:p>
        </p:txBody>
      </p:sp>
    </p:spTree>
    <p:extLst>
      <p:ext uri="{BB962C8B-B14F-4D97-AF65-F5344CB8AC3E}">
        <p14:creationId xmlns:p14="http://schemas.microsoft.com/office/powerpoint/2010/main" val="2384278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5760"/>
            <a:ext cx="8229600" cy="1143000"/>
          </a:xfrm>
        </p:spPr>
        <p:txBody>
          <a:bodyPr/>
          <a:lstStyle/>
          <a:p>
            <a:r>
              <a:rPr lang="en-GB" dirty="0" smtClean="0"/>
              <a:t>Visit by our Euro MP</a:t>
            </a:r>
            <a:endParaRPr lang="en-GB" dirty="0"/>
          </a:p>
        </p:txBody>
      </p:sp>
      <p:pic>
        <p:nvPicPr>
          <p:cNvPr id="4" name="Content Placeholder 3" descr="Embedded image permalink">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8784976" cy="5112567"/>
          </a:xfrm>
          <a:prstGeom prst="rect">
            <a:avLst/>
          </a:prstGeom>
          <a:noFill/>
          <a:ln>
            <a:noFill/>
          </a:ln>
        </p:spPr>
      </p:pic>
    </p:spTree>
    <p:extLst>
      <p:ext uri="{BB962C8B-B14F-4D97-AF65-F5344CB8AC3E}">
        <p14:creationId xmlns:p14="http://schemas.microsoft.com/office/powerpoint/2010/main" val="3485963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CLARE MOODY – LABOUR MEP</a:t>
            </a:r>
            <a:endParaRPr lang="en-GB" dirty="0"/>
          </a:p>
        </p:txBody>
      </p:sp>
      <p:sp>
        <p:nvSpPr>
          <p:cNvPr id="3" name="Content Placeholder 2"/>
          <p:cNvSpPr>
            <a:spLocks noGrp="1"/>
          </p:cNvSpPr>
          <p:nvPr>
            <p:ph idx="1"/>
          </p:nvPr>
        </p:nvSpPr>
        <p:spPr>
          <a:xfrm>
            <a:off x="457200" y="1600201"/>
            <a:ext cx="8229600" cy="2836911"/>
          </a:xfrm>
        </p:spPr>
        <p:txBody>
          <a:bodyPr>
            <a:normAutofit lnSpcReduction="10000"/>
          </a:bodyPr>
          <a:lstStyle/>
          <a:p>
            <a:pPr marL="0" indent="0">
              <a:buNone/>
            </a:pPr>
            <a:r>
              <a:rPr lang="en-GB" sz="2800" dirty="0" smtClean="0"/>
              <a:t>On Friday 16</a:t>
            </a:r>
            <a:r>
              <a:rPr lang="en-GB" sz="2800" baseline="30000" dirty="0" smtClean="0"/>
              <a:t>th</a:t>
            </a:r>
            <a:r>
              <a:rPr lang="en-GB" sz="2800" dirty="0" smtClean="0"/>
              <a:t> </a:t>
            </a:r>
            <a:r>
              <a:rPr lang="en-GB" sz="2800" dirty="0"/>
              <a:t>J</a:t>
            </a:r>
            <a:r>
              <a:rPr lang="en-GB" sz="2800" dirty="0" smtClean="0"/>
              <a:t>anuary 2015 the Labour MEP for the South West, Clare Moody, paid us a visit. It was an exciting and interesting talk we had with her and we even found out that she represents Gibraltar as an MEP as this is included in the constituency of the South West.  This is due to the naval links between Plymouth and Gibraltar.</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581694"/>
            <a:ext cx="3816424" cy="216024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581694"/>
            <a:ext cx="3672408"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148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dirty="0" smtClean="0"/>
              <a:t>Julie Girling, Ashley Fox and Molly Scott-Cato all agreed on the following aspects:</a:t>
            </a:r>
          </a:p>
          <a:p>
            <a:r>
              <a:rPr lang="en-GB" dirty="0" smtClean="0"/>
              <a:t>In the European parliament every day is different</a:t>
            </a:r>
            <a:r>
              <a:rPr lang="en-GB" sz="2800" dirty="0" smtClean="0"/>
              <a:t>.</a:t>
            </a:r>
          </a:p>
          <a:p>
            <a:r>
              <a:rPr lang="en-GB" sz="2400" dirty="0" smtClean="0"/>
              <a:t> </a:t>
            </a:r>
            <a:r>
              <a:rPr lang="en-GB" dirty="0" smtClean="0"/>
              <a:t>The European parliament and its politics is about compromise. </a:t>
            </a:r>
          </a:p>
        </p:txBody>
      </p:sp>
      <p:sp>
        <p:nvSpPr>
          <p:cNvPr id="3" name="Title 2"/>
          <p:cNvSpPr>
            <a:spLocks noGrp="1"/>
          </p:cNvSpPr>
          <p:nvPr>
            <p:ph type="title"/>
          </p:nvPr>
        </p:nvSpPr>
        <p:spPr/>
        <p:txBody>
          <a:bodyPr/>
          <a:lstStyle/>
          <a:p>
            <a:r>
              <a:rPr lang="en-GB" dirty="0" smtClean="0"/>
              <a:t>How many replied?</a:t>
            </a:r>
            <a:endParaRPr lang="en-GB" dirty="0"/>
          </a:p>
        </p:txBody>
      </p:sp>
    </p:spTree>
    <p:extLst>
      <p:ext uri="{BB962C8B-B14F-4D97-AF65-F5344CB8AC3E}">
        <p14:creationId xmlns:p14="http://schemas.microsoft.com/office/powerpoint/2010/main" val="1500860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800" dirty="0" smtClean="0"/>
              <a:t>The two Conservatives and the Green MEP all agreed that there should be a referendum as the EU has changed so dramatically since the UK first joined in 1973.</a:t>
            </a:r>
          </a:p>
        </p:txBody>
      </p:sp>
      <p:sp>
        <p:nvSpPr>
          <p:cNvPr id="3" name="Title 2"/>
          <p:cNvSpPr>
            <a:spLocks noGrp="1"/>
          </p:cNvSpPr>
          <p:nvPr>
            <p:ph type="title"/>
          </p:nvPr>
        </p:nvSpPr>
        <p:spPr/>
        <p:txBody>
          <a:bodyPr/>
          <a:lstStyle/>
          <a:p>
            <a:r>
              <a:rPr lang="en-GB" dirty="0" smtClean="0"/>
              <a:t>Britain – in or out?</a:t>
            </a:r>
            <a:endParaRPr lang="en-GB" dirty="0"/>
          </a:p>
        </p:txBody>
      </p:sp>
    </p:spTree>
    <p:extLst>
      <p:ext uri="{BB962C8B-B14F-4D97-AF65-F5344CB8AC3E}">
        <p14:creationId xmlns:p14="http://schemas.microsoft.com/office/powerpoint/2010/main" val="1031284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smtClean="0"/>
              <a:t>The UK’s relationship with Europe</a:t>
            </a:r>
            <a:endParaRPr lang="en-GB" dirty="0"/>
          </a:p>
        </p:txBody>
      </p:sp>
      <p:pic>
        <p:nvPicPr>
          <p:cNvPr id="1026" name="Picture 2" descr="cartoon eu u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3952" y="1196752"/>
            <a:ext cx="7056784" cy="555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069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8280920" cy="3096343"/>
          </a:xfrm>
        </p:spPr>
        <p:txBody>
          <a:bodyPr>
            <a:normAutofit fontScale="90000"/>
          </a:bodyPr>
          <a:lstStyle/>
          <a:p>
            <a:r>
              <a:rPr lang="en-GB" dirty="0" smtClean="0"/>
              <a:t>David Cameron promised the UK that if the Conservatives win the General Election in May this year he will hold a Referendum to decide whether Britain stays in the European Union or leaves.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3861048"/>
            <a:ext cx="3607911" cy="240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861048"/>
            <a:ext cx="4801802" cy="240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565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31440"/>
            <a:ext cx="8229600" cy="5386610"/>
          </a:xfrm>
        </p:spPr>
        <p:txBody>
          <a:bodyPr/>
          <a:lstStyle/>
          <a:p>
            <a:r>
              <a:rPr lang="en-GB" dirty="0" smtClean="0"/>
              <a:t>We held a referendum in our school to see whether the students and the staff think that it will be a good idea to leave the European Union.</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840021"/>
            <a:ext cx="3755240" cy="2872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837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15416"/>
            <a:ext cx="8229600" cy="5890666"/>
          </a:xfrm>
        </p:spPr>
        <p:txBody>
          <a:bodyPr/>
          <a:lstStyle/>
          <a:p>
            <a:r>
              <a:rPr lang="en-GB" dirty="0" smtClean="0"/>
              <a:t>Advantages</a:t>
            </a:r>
            <a:br>
              <a:rPr lang="en-GB" dirty="0" smtClean="0"/>
            </a:br>
            <a:r>
              <a:rPr lang="en-GB" dirty="0"/>
              <a:t/>
            </a:r>
            <a:br>
              <a:rPr lang="en-GB" dirty="0"/>
            </a:br>
            <a:r>
              <a:rPr lang="en-GB" dirty="0" smtClean="0"/>
              <a:t>Employment opportunities.</a:t>
            </a:r>
            <a:br>
              <a:rPr lang="en-GB" dirty="0" smtClean="0"/>
            </a:br>
            <a:r>
              <a:rPr lang="en-GB" dirty="0"/>
              <a:t/>
            </a:r>
            <a:br>
              <a:rPr lang="en-GB" dirty="0"/>
            </a:br>
            <a:r>
              <a:rPr lang="en-GB" dirty="0" smtClean="0"/>
              <a:t>The international trade markets keeps prices lower.</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127" y="4653788"/>
            <a:ext cx="22383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96" y="5052950"/>
            <a:ext cx="4857727" cy="161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378" y="404664"/>
            <a:ext cx="1376362" cy="131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839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008112"/>
          </a:xfrm>
        </p:spPr>
        <p:txBody>
          <a:bodyPr>
            <a:normAutofit fontScale="90000"/>
          </a:bodyPr>
          <a:lstStyle/>
          <a:p>
            <a:r>
              <a:rPr lang="en-GB" dirty="0" smtClean="0"/>
              <a:t>This is what’s been happening in the UK:</a:t>
            </a:r>
            <a:endParaRPr lang="en-GB" dirty="0"/>
          </a:p>
        </p:txBody>
      </p:sp>
      <p:sp>
        <p:nvSpPr>
          <p:cNvPr id="3" name="Content Placeholder 2"/>
          <p:cNvSpPr>
            <a:spLocks noGrp="1"/>
          </p:cNvSpPr>
          <p:nvPr>
            <p:ph idx="1"/>
          </p:nvPr>
        </p:nvSpPr>
        <p:spPr>
          <a:xfrm>
            <a:off x="323528" y="1052736"/>
            <a:ext cx="8298110" cy="5688632"/>
          </a:xfrm>
        </p:spPr>
        <p:txBody>
          <a:bodyPr>
            <a:normAutofit/>
          </a:bodyPr>
          <a:lstStyle/>
          <a:p>
            <a:r>
              <a:rPr lang="en-GB" dirty="0" smtClean="0"/>
              <a:t>Just to remind you, the last time we saw you there had just been a vote  to whether Scotland should be an independent country. </a:t>
            </a:r>
          </a:p>
          <a:p>
            <a:r>
              <a:rPr lang="en-GB" dirty="0" smtClean="0"/>
              <a:t>The results were 55.3% voting against and 44.7% voting in favour. </a:t>
            </a:r>
            <a:endParaRPr lang="en-GB" dirty="0"/>
          </a:p>
          <a:p>
            <a:r>
              <a:rPr lang="en-GB" dirty="0" smtClean="0"/>
              <a:t>Alex </a:t>
            </a:r>
            <a:r>
              <a:rPr lang="en-GB" dirty="0" err="1" smtClean="0"/>
              <a:t>Salmond</a:t>
            </a:r>
            <a:r>
              <a:rPr lang="en-GB" dirty="0" smtClean="0"/>
              <a:t> the leader of </a:t>
            </a:r>
          </a:p>
          <a:p>
            <a:pPr marL="0" indent="0">
              <a:buNone/>
            </a:pPr>
            <a:r>
              <a:rPr lang="en-GB" dirty="0" smtClean="0"/>
              <a:t>   the Scottish Nationalist Party </a:t>
            </a:r>
          </a:p>
          <a:p>
            <a:pPr marL="0" indent="0">
              <a:buNone/>
            </a:pPr>
            <a:r>
              <a:rPr lang="en-GB" dirty="0" smtClean="0"/>
              <a:t>   resigned after the election and </a:t>
            </a:r>
          </a:p>
          <a:p>
            <a:pPr marL="0" indent="0">
              <a:buNone/>
            </a:pPr>
            <a:r>
              <a:rPr lang="en-GB" dirty="0" smtClean="0"/>
              <a:t>   they now have a new leader.</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68" y="3933056"/>
            <a:ext cx="2664718" cy="1998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253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08" y="5273868"/>
            <a:ext cx="6228184" cy="1080120"/>
          </a:xfrm>
        </p:spPr>
        <p:txBody>
          <a:bodyPr>
            <a:normAutofit fontScale="90000"/>
          </a:bodyPr>
          <a:lstStyle/>
          <a:p>
            <a:r>
              <a:rPr lang="en-GB" dirty="0" smtClean="0"/>
              <a:t>By working together we have more power.</a:t>
            </a:r>
            <a:endParaRPr lang="en-GB" dirty="0"/>
          </a:p>
        </p:txBody>
      </p:sp>
      <p:pic>
        <p:nvPicPr>
          <p:cNvPr id="3074" name="Picture 2" descr="http://helpwiththetoughquestions.files.wordpress.com/2011/11/lets-work-together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4845127"/>
            <a:ext cx="1944216" cy="18369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0493" y="188640"/>
            <a:ext cx="4225785"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476672"/>
            <a:ext cx="3888432" cy="2554545"/>
          </a:xfrm>
          <a:prstGeom prst="rect">
            <a:avLst/>
          </a:prstGeom>
          <a:noFill/>
        </p:spPr>
        <p:txBody>
          <a:bodyPr wrap="square" rtlCol="0">
            <a:spAutoFit/>
          </a:bodyPr>
          <a:lstStyle/>
          <a:p>
            <a:r>
              <a:rPr lang="en-GB" sz="4000" dirty="0" smtClean="0"/>
              <a:t>Member states are less likely to go to war with one another.</a:t>
            </a:r>
            <a:endParaRPr lang="en-GB" sz="4000" dirty="0"/>
          </a:p>
        </p:txBody>
      </p:sp>
    </p:spTree>
    <p:extLst>
      <p:ext uri="{BB962C8B-B14F-4D97-AF65-F5344CB8AC3E}">
        <p14:creationId xmlns:p14="http://schemas.microsoft.com/office/powerpoint/2010/main" val="1907696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6048672"/>
          </a:xfrm>
        </p:spPr>
        <p:txBody>
          <a:bodyPr>
            <a:noAutofit/>
          </a:bodyPr>
          <a:lstStyle/>
          <a:p>
            <a:pPr marL="0" indent="0" algn="ctr">
              <a:buNone/>
            </a:pPr>
            <a:r>
              <a:rPr lang="en-GB" sz="3600" dirty="0" smtClean="0"/>
              <a:t>Citizens in any of the 28 member states have freedom to move, travel, and live anywhere in the EU without a visa</a:t>
            </a:r>
          </a:p>
          <a:p>
            <a:pPr marL="0" indent="0" algn="ctr">
              <a:buNone/>
            </a:pPr>
            <a:endParaRPr lang="en-GB" sz="4400" dirty="0"/>
          </a:p>
          <a:p>
            <a:pPr marL="0" indent="0" algn="ctr">
              <a:buNone/>
            </a:pPr>
            <a:endParaRPr lang="en-GB" sz="3600" dirty="0" smtClean="0"/>
          </a:p>
          <a:p>
            <a:pPr marL="0" indent="0" algn="ctr">
              <a:buNone/>
            </a:pPr>
            <a:endParaRPr lang="en-GB" sz="3600" dirty="0"/>
          </a:p>
          <a:p>
            <a:pPr marL="0" indent="0" algn="ctr">
              <a:buNone/>
            </a:pPr>
            <a:endParaRPr lang="en-GB" sz="3600" dirty="0" smtClean="0"/>
          </a:p>
          <a:p>
            <a:pPr marL="0" indent="0" algn="ctr">
              <a:buNone/>
            </a:pPr>
            <a:r>
              <a:rPr lang="en-GB" sz="3600" dirty="0" smtClean="0"/>
              <a:t>Being in the EU helps deprived regions</a:t>
            </a:r>
            <a:endParaRPr lang="en-GB"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204864"/>
            <a:ext cx="3240360" cy="2153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mages.clipartpanda.com/wrong-clipart-eTM8KdXT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505" y="1268760"/>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6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rmAutofit fontScale="90000"/>
          </a:bodyPr>
          <a:lstStyle/>
          <a:p>
            <a:r>
              <a:rPr lang="en-GB" dirty="0" smtClean="0"/>
              <a:t>Disadvantages</a:t>
            </a:r>
            <a:br>
              <a:rPr lang="en-GB" dirty="0" smtClean="0"/>
            </a:br>
            <a:r>
              <a:rPr lang="en-GB" dirty="0" smtClean="0"/>
              <a:t/>
            </a:r>
            <a:br>
              <a:rPr lang="en-GB" dirty="0" smtClean="0"/>
            </a:br>
            <a:r>
              <a:rPr lang="en-GB" dirty="0" smtClean="0"/>
              <a:t>The EU costs money to run.</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The system which other countries use is collapsing.</a:t>
            </a:r>
            <a:r>
              <a:rPr lang="en-GB" dirty="0"/>
              <a:t/>
            </a:r>
            <a:br>
              <a:rPr lang="en-GB" dirty="0"/>
            </a:b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373037"/>
            <a:ext cx="2592288" cy="172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60648"/>
            <a:ext cx="1347787"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797152"/>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812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632848" cy="1800200"/>
          </a:xfrm>
        </p:spPr>
        <p:txBody>
          <a:bodyPr>
            <a:normAutofit fontScale="90000"/>
          </a:bodyPr>
          <a:lstStyle/>
          <a:p>
            <a:r>
              <a:rPr lang="en-GB" dirty="0" smtClean="0"/>
              <a:t>Member states have less control over how many EU citizens live and work in their country.</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276872"/>
            <a:ext cx="3240360" cy="1825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67944" y="4509120"/>
            <a:ext cx="4752528" cy="2215991"/>
          </a:xfrm>
          <a:prstGeom prst="rect">
            <a:avLst/>
          </a:prstGeom>
          <a:noFill/>
        </p:spPr>
        <p:txBody>
          <a:bodyPr wrap="square" rtlCol="0">
            <a:spAutoFit/>
          </a:bodyPr>
          <a:lstStyle/>
          <a:p>
            <a:r>
              <a:rPr lang="en-GB" sz="4000" dirty="0"/>
              <a:t>Member states aren’t free to act alone in some situations.</a:t>
            </a:r>
            <a:r>
              <a:rPr lang="en-GB" dirty="0"/>
              <a:t/>
            </a:r>
            <a:br>
              <a:rPr lang="en-GB" dirty="0"/>
            </a:br>
            <a:endParaRPr lang="en-GB"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656539"/>
            <a:ext cx="2880320" cy="192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149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0" y="10553"/>
          <a:ext cx="9144000" cy="680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511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Immigration </a:t>
            </a:r>
            <a:endParaRPr lang="en-GB" dirty="0"/>
          </a:p>
        </p:txBody>
      </p:sp>
      <p:sp>
        <p:nvSpPr>
          <p:cNvPr id="3" name="Content Placeholder 2"/>
          <p:cNvSpPr>
            <a:spLocks noGrp="1"/>
          </p:cNvSpPr>
          <p:nvPr>
            <p:ph idx="1"/>
          </p:nvPr>
        </p:nvSpPr>
        <p:spPr>
          <a:xfrm>
            <a:off x="395536" y="1268760"/>
            <a:ext cx="8517632" cy="5328592"/>
          </a:xfrm>
        </p:spPr>
        <p:txBody>
          <a:bodyPr>
            <a:normAutofit/>
          </a:bodyPr>
          <a:lstStyle/>
          <a:p>
            <a:r>
              <a:rPr lang="en-GB" dirty="0" smtClean="0"/>
              <a:t>Immigration is a very big political argument in the British parliament at the current time as there are a great number of immigrants coming into the UK from both inside and outside the EU.  </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715237"/>
            <a:ext cx="4608512" cy="259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202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telegraph.co.uk/multimedia/archive/02568/farage_2568981b.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3" y="1771676"/>
            <a:ext cx="3925271" cy="18013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225536"/>
          </a:xfrm>
        </p:spPr>
        <p:txBody>
          <a:bodyPr>
            <a:normAutofit fontScale="90000"/>
          </a:bodyPr>
          <a:lstStyle/>
          <a:p>
            <a:r>
              <a:rPr lang="en-GB" dirty="0" smtClean="0"/>
              <a:t>UKIP</a:t>
            </a:r>
            <a:br>
              <a:rPr lang="en-GB" dirty="0" smtClean="0"/>
            </a:br>
            <a:r>
              <a:rPr lang="en-GB" sz="4000" dirty="0" smtClean="0"/>
              <a:t>(United Kingdom Independence Party)</a:t>
            </a:r>
            <a:endParaRPr lang="en-GB" sz="4000" dirty="0"/>
          </a:p>
        </p:txBody>
      </p:sp>
      <p:pic>
        <p:nvPicPr>
          <p:cNvPr id="4" name="Picture 2" descr="https://pbs.twimg.com/profile_images/508028681953243136/8DrVhDgX_400x400.jpe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2317" y="1771676"/>
            <a:ext cx="3802171" cy="18013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t3.gstatic.com/images?q=tbn:ANd9GcRcmYHkKJayonPabKVBWv-wOZ9Bh0GR72H3kwU8wbfOQE8RPbar">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9586" y="3789040"/>
            <a:ext cx="3507048"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063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a:t>
            </a:r>
            <a:endParaRPr lang="en-GB" dirty="0"/>
          </a:p>
        </p:txBody>
      </p:sp>
      <p:sp>
        <p:nvSpPr>
          <p:cNvPr id="3" name="Content Placeholder 2"/>
          <p:cNvSpPr>
            <a:spLocks noGrp="1"/>
          </p:cNvSpPr>
          <p:nvPr>
            <p:ph idx="1"/>
          </p:nvPr>
        </p:nvSpPr>
        <p:spPr/>
        <p:txBody>
          <a:bodyPr/>
          <a:lstStyle/>
          <a:p>
            <a:pPr marL="0" indent="0">
              <a:buNone/>
            </a:pPr>
            <a:r>
              <a:rPr lang="en-GB" dirty="0" smtClean="0"/>
              <a:t>General election in May</a:t>
            </a:r>
          </a:p>
          <a:p>
            <a:pPr marL="0" indent="0">
              <a:buNone/>
            </a:pPr>
            <a:r>
              <a:rPr lang="en-GB" dirty="0" smtClean="0"/>
              <a:t>Will the UK continue to be in Europe?</a:t>
            </a:r>
          </a:p>
          <a:p>
            <a:pPr marL="0" indent="0">
              <a:buNone/>
            </a:pPr>
            <a:endParaRPr lang="en-GB" dirty="0"/>
          </a:p>
          <a:p>
            <a:pPr marL="0" indent="0">
              <a:buNone/>
            </a:pPr>
            <a:r>
              <a:rPr lang="en-GB" dirty="0" smtClean="0"/>
              <a:t>Thank you for listening to our presentation.</a:t>
            </a:r>
            <a:endParaRPr lang="en-GB" dirty="0"/>
          </a:p>
        </p:txBody>
      </p:sp>
    </p:spTree>
    <p:extLst>
      <p:ext uri="{BB962C8B-B14F-4D97-AF65-F5344CB8AC3E}">
        <p14:creationId xmlns:p14="http://schemas.microsoft.com/office/powerpoint/2010/main" val="3431250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Upcoming General Election</a:t>
            </a:r>
            <a:endParaRPr lang="en-GB" dirty="0"/>
          </a:p>
        </p:txBody>
      </p:sp>
      <p:sp>
        <p:nvSpPr>
          <p:cNvPr id="3" name="Content Placeholder 2"/>
          <p:cNvSpPr>
            <a:spLocks noGrp="1"/>
          </p:cNvSpPr>
          <p:nvPr>
            <p:ph idx="1"/>
          </p:nvPr>
        </p:nvSpPr>
        <p:spPr>
          <a:xfrm>
            <a:off x="457200" y="1600200"/>
            <a:ext cx="8229600" cy="4637112"/>
          </a:xfrm>
        </p:spPr>
        <p:txBody>
          <a:bodyPr>
            <a:normAutofit fontScale="92500" lnSpcReduction="10000"/>
          </a:bodyPr>
          <a:lstStyle/>
          <a:p>
            <a:r>
              <a:rPr lang="en-GB" dirty="0" smtClean="0"/>
              <a:t>The next United Kingdom general election is this year.</a:t>
            </a:r>
          </a:p>
          <a:p>
            <a:r>
              <a:rPr lang="en-GB" dirty="0" smtClean="0"/>
              <a:t>The election will be held on the 7</a:t>
            </a:r>
            <a:r>
              <a:rPr lang="en-GB" baseline="30000" dirty="0" smtClean="0"/>
              <a:t>th</a:t>
            </a:r>
            <a:r>
              <a:rPr lang="en-GB" dirty="0" smtClean="0"/>
              <a:t> May and we are not expecting that one political party will gain an overall majority. </a:t>
            </a:r>
          </a:p>
          <a:p>
            <a:r>
              <a:rPr lang="en-GB" dirty="0" smtClean="0"/>
              <a:t>This means we are likely to have another coalition. </a:t>
            </a:r>
          </a:p>
          <a:p>
            <a:r>
              <a:rPr lang="en-GB" dirty="0" smtClean="0"/>
              <a:t>Lots of people think we should change the ‘first past the post’ system to proportional representation. We will have to wait and see… </a:t>
            </a:r>
          </a:p>
          <a:p>
            <a:endParaRPr lang="en-GB" dirty="0"/>
          </a:p>
        </p:txBody>
      </p:sp>
    </p:spTree>
    <p:extLst>
      <p:ext uri="{BB962C8B-B14F-4D97-AF65-F5344CB8AC3E}">
        <p14:creationId xmlns:p14="http://schemas.microsoft.com/office/powerpoint/2010/main" val="4190999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08856"/>
          </a:xfrm>
        </p:spPr>
        <p:txBody>
          <a:bodyPr/>
          <a:lstStyle/>
          <a:p>
            <a:r>
              <a:rPr lang="en-GB" dirty="0" smtClean="0"/>
              <a:t>UKYP</a:t>
            </a:r>
            <a:endParaRPr lang="en-GB" dirty="0"/>
          </a:p>
        </p:txBody>
      </p:sp>
      <p:sp>
        <p:nvSpPr>
          <p:cNvPr id="3" name="Content Placeholder 2"/>
          <p:cNvSpPr>
            <a:spLocks noGrp="1"/>
          </p:cNvSpPr>
          <p:nvPr>
            <p:ph idx="1"/>
          </p:nvPr>
        </p:nvSpPr>
        <p:spPr>
          <a:xfrm>
            <a:off x="467544" y="1268760"/>
            <a:ext cx="8229600" cy="4525963"/>
          </a:xfrm>
        </p:spPr>
        <p:txBody>
          <a:bodyPr/>
          <a:lstStyle/>
          <a:p>
            <a:r>
              <a:rPr lang="en-GB" dirty="0" smtClean="0"/>
              <a:t>Our school, St James, has registered as a polling station for the UK Youth Parliament.</a:t>
            </a:r>
          </a:p>
          <a:p>
            <a:r>
              <a:rPr lang="en-GB" dirty="0" smtClean="0"/>
              <a:t>Every one in the school will get to vote.  </a:t>
            </a:r>
          </a:p>
          <a:p>
            <a:r>
              <a:rPr lang="en-GB" dirty="0" smtClean="0"/>
              <a:t>Their campaign for 2015 is ‘A living wage for all’</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981" y="3933056"/>
            <a:ext cx="5883255" cy="2674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451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274638"/>
            <a:ext cx="8900988" cy="922114"/>
          </a:xfrm>
        </p:spPr>
        <p:txBody>
          <a:bodyPr>
            <a:normAutofit fontScale="90000"/>
          </a:bodyPr>
          <a:lstStyle/>
          <a:p>
            <a:r>
              <a:rPr lang="en-GB" sz="4000" dirty="0" smtClean="0"/>
              <a:t>Here are the main party leaders in our general election</a:t>
            </a:r>
            <a:r>
              <a:rPr lang="en-GB" dirty="0" smtClean="0"/>
              <a:t>:</a:t>
            </a:r>
            <a:endParaRPr lang="en-GB" dirty="0"/>
          </a:p>
        </p:txBody>
      </p:sp>
      <p:sp>
        <p:nvSpPr>
          <p:cNvPr id="3" name="Content Placeholder 2"/>
          <p:cNvSpPr>
            <a:spLocks noGrp="1"/>
          </p:cNvSpPr>
          <p:nvPr>
            <p:ph idx="1"/>
          </p:nvPr>
        </p:nvSpPr>
        <p:spPr>
          <a:xfrm>
            <a:off x="4501369" y="4437112"/>
            <a:ext cx="4143930" cy="1726958"/>
          </a:xfrm>
        </p:spPr>
        <p:txBody>
          <a:bodyPr>
            <a:normAutofit fontScale="92500" lnSpcReduction="20000"/>
          </a:bodyPr>
          <a:lstStyle/>
          <a:p>
            <a:pPr marL="0" indent="0">
              <a:buNone/>
            </a:pPr>
            <a:r>
              <a:rPr lang="en-GB" dirty="0" smtClean="0"/>
              <a:t>Do you recognise any of them or know which political party they represent?</a:t>
            </a: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672" y="1340768"/>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188" r="7607"/>
          <a:stretch/>
        </p:blipFill>
        <p:spPr bwMode="auto">
          <a:xfrm>
            <a:off x="448481" y="1351069"/>
            <a:ext cx="171011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Ed Miliband">
            <a:hlinkClick r:id="rId5" tooltip="Ed Miliband"/>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1347055"/>
            <a:ext cx="1851623" cy="25987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vid Cameron">
            <a:hlinkClick r:id="rId7" tooltip="David Cameron"/>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2526" y="1340768"/>
            <a:ext cx="1964531" cy="26193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EAYABgAAD/2wBDAAoHBwkHBgoJCAkLCwoMDxkQDw4ODx4WFxIZJCAmJSMgIyIoLTkwKCo2KyIjMkQyNjs9QEBAJjBGS0U+Sjk/QD3/2wBDAQsLCw8NDx0QEB09KSMpPT09PT09PT09PT09PT09PT09PT09PT09PT09PT09PT09PT09PT09PT09PT09PT09PT3/wAARCABnAG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YJzUoWlC0tMgbikxTyKQ0AMNH8JPQDqT2qtqWoR6dbea43MeETP3j/hXnHiTxFeXO5ZJmYHkRKoCj8MH9awq1lB26mtOk569D0pLiGZmWKaKRl+8qOGI+oFOZSOoIzXz/BrN3FeLJbyFGDH50ODyOnHtXS6T4g1PS5VlhneQN8xikOUlHcH0PoR/Kp+sW+JF+w7M9YIphFQ6fqEGqWEN3bMTHKuQD1X1B9weKnauhO5z2sRMtQSLVhqikpgVHTmint1ooEdBTe9OpO9AxKQ06mmgDhvFuphdYkiZvliCxovuRk/zrj9S0+a62hMM8h+Uds+p+laHiNXu/GlxAG2753UHBJGNueB1OOgrdtLSzdXjt2fKAjlSGA79fpXkzu5tnqU4rlSOHj8PPG4k/hU5OfTNXpIQItndOhHp61u3ktsgMRkIaU7VLsiK3suTzXO3Qe1m2sDtAJG7v7flml7z3KcV0Or8BahtlnsHP3gZVHoeA39K7Q15N4UvSni/TwhOZJChH1Uj/D8hXrR6V6GHd42Z59dWkRNUMhqdqrSVuYkJPNFNbrRQI6PFBGKWkPNAxKRqXFI1AHB6poxh+IK3ROYbi3kbHuQAf5VLHptjpTXEtrFBAzR/OwOM8cc1e8ayCzXTr4/dgnw5/wBg8H9CfyqN4pldfIEcsRGcnrn19CMV51VWm0eph3zQRnWllYahYo7wRSCPgb0B7DoT1+tYXiZQ6PHEgBC9AOldNbxz+Y5uGQD+FF5P4n/AVy3iQN5F4kGfN8sqpHXceB+prO+ppKxW8BI0vinTnkAMipLv44BCMCf5fnXrZ6V558LNKdUk1BwzKiPEsjZ/eM7bmI9cYHPvXoZ6V30VaJ5tZ3kRt0NVpKst0NVpK1MSs55opH60UCOmoozRTGJTTTqr317b6dZy3d5KIoIhlnPb8O59B3oGlfRFbVtKh1e0W3nJCCQOcd8dv1qjLpkOkWMEVor+TGPLCM5Y+3J/z0rmNS+KyojLpthhiflkuX4A9Sq/41Z8Manfa1pUd/qV40sl4zyLHt2pHGjbFCjpycknqcjsK566io3a1OynSq02m9EOnN9NdYht2RRwC5FQT6Aj27QSSNumOZ7gcbF6kjrjAzz/AI10scfbHJqnf3FtaQyXFzN5NnACJpB/EeMRrj7wOeR3I9jXEldnRKQ/Sru3sLQW7RCztYwTEzsAqJ1AY9FP44rXDq8aujKyMMqynII9Qe9eJeJfE1z4iu+hhsoz+6gzkf7zerfoOgo8OeLrzw1Li3/fWrH95bu2FPuD/C3v+ea9GnGSjaRjPCtq6PaWNV5KztF8U6Z4hjzYz7ZwMtbS4WRfXj+Ie4/Sr0r1Zwyi4uzIHPNFMduaKYjqaKKSgArzL4qaq731ppiMRHEnnuB3ZshfyAP/AH1XphNeMePrj7T4w1A9oysS/RVH9SaEdmCjzVLvocrcAmOXYMkKa7jwd4os7bT4LDUZTGITtgmK7kWM4+Q4568g9q45QACWwAep9BVKAmRHuOEjlb92oPQdAfqamcFNWZ6M4pux6vqHjrSrVNtrJNdydSYhsH0DHp6E4PtXB65rd7rkqPcssVvFxFbxcJGPb39zyaonJx/dUYAqPO5iOw5+tKFGMNhxpKOpHIAAB0/pUMpAXI7066f50QdZGx+AGTUc5BOPyrQJdSGO6ms7iO5tZDHcQsHjdeoYV7lY6imp6Za3qDatzCsuPTIyR+Brwd++a9a8ESlvBWm85Kq6/k7CkzzcSupvu+DRVdnyaKRxnbUUvQ00mqAF689K8B1e7+3ateXOciad5B9CxIr2zxDff2b4d1C7wSY4G2465PA/UivCFxtShHpZfHeRVvWLIlujYaQ/MR2Xv/hT1w8yqgwqjj+lQRZnlkn28McL/uj/ACas23DSHHIAFCO2OruSSHaNvemgeXhe5GTmpFj3HJquzb7hyPTAqjRkE3N5b9c7XPH4VHP94j07CpHO7VAFPCR/1qKU7nJ96Ri+vqVZeFNepeBjt8G2We7Sn/yI1eWzdPxr1Twivl+D9LX1hLfmxNRI8/E7Guzc0UzPNFI4jvyaaeKKKsDh/ijrBs9Gg05Dh7x9z8fwJg/q238q8mvZjFp0jjg7do+pOP60UUj18P7tC67MISUiAXkAYqa1yRIemW/pRRVI6oEpbYmfWqitt3se/Siimxt6lVG/02VuwQCnGPEZYjFFFIxWzKE7bUJr13RI/I8PabH/AHbWP89oP9aKKiR5uILRPNFFFI5T/9k="/>
          <p:cNvSpPr>
            <a:spLocks noChangeAspect="1" noChangeArrowheads="1"/>
          </p:cNvSpPr>
          <p:nvPr/>
        </p:nvSpPr>
        <p:spPr bwMode="auto">
          <a:xfrm>
            <a:off x="63500" y="-465138"/>
            <a:ext cx="981075" cy="981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EAYABgAAD/2wBDAAoHBwkHBgoJCAkLCwoMDxkQDw4ODx4WFxIZJCAmJSMgIyIoLTkwKCo2KyIjMkQyNjs9QEBAJjBGS0U+Sjk/QD3/2wBDAQsLCw8NDx0QEB09KSMpPT09PT09PT09PT09PT09PT09PT09PT09PT09PT09PT09PT09PT09PT09PT09PT09PT3/wAARCABnAG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YJzUoWlC0tMgbikxTyKQ0AMNH8JPQDqT2qtqWoR6dbea43MeETP3j/hXnHiTxFeXO5ZJmYHkRKoCj8MH9awq1lB26mtOk569D0pLiGZmWKaKRl+8qOGI+oFOZSOoIzXz/BrN3FeLJbyFGDH50ODyOnHtXS6T4g1PS5VlhneQN8xikOUlHcH0PoR/Kp+sW+JF+w7M9YIphFQ6fqEGqWEN3bMTHKuQD1X1B9weKnauhO5z2sRMtQSLVhqikpgVHTmint1ooEdBTe9OpO9AxKQ06mmgDhvFuphdYkiZvliCxovuRk/zrj9S0+a62hMM8h+Uds+p+laHiNXu/GlxAG2753UHBJGNueB1OOgrdtLSzdXjt2fKAjlSGA79fpXkzu5tnqU4rlSOHj8PPG4k/hU5OfTNXpIQItndOhHp61u3ktsgMRkIaU7VLsiK3suTzXO3Qe1m2sDtAJG7v7flml7z3KcV0Or8BahtlnsHP3gZVHoeA39K7Q15N4UvSni/TwhOZJChH1Uj/D8hXrR6V6GHd42Z59dWkRNUMhqdqrSVuYkJPNFNbrRQI6PFBGKWkPNAxKRqXFI1AHB6poxh+IK3ROYbi3kbHuQAf5VLHptjpTXEtrFBAzR/OwOM8cc1e8ayCzXTr4/dgnw5/wBg8H9CfyqN4pldfIEcsRGcnrn19CMV51VWm0eph3zQRnWllYahYo7wRSCPgb0B7DoT1+tYXiZQ6PHEgBC9AOldNbxz+Y5uGQD+FF5P4n/AVy3iQN5F4kGfN8sqpHXceB+prO+ppKxW8BI0vinTnkAMipLv44BCMCf5fnXrZ6V558LNKdUk1BwzKiPEsjZ/eM7bmI9cYHPvXoZ6V30VaJ5tZ3kRt0NVpKst0NVpK1MSs55opH60UCOmoozRTGJTTTqr317b6dZy3d5KIoIhlnPb8O59B3oGlfRFbVtKh1e0W3nJCCQOcd8dv1qjLpkOkWMEVor+TGPLCM5Y+3J/z0rmNS+KyojLpthhiflkuX4A9Sq/41Z8Manfa1pUd/qV40sl4zyLHt2pHGjbFCjpycknqcjsK566io3a1OynSq02m9EOnN9NdYht2RRwC5FQT6Aj27QSSNumOZ7gcbF6kjrjAzz/AI10scfbHJqnf3FtaQyXFzN5NnACJpB/EeMRrj7wOeR3I9jXEldnRKQ/Sru3sLQW7RCztYwTEzsAqJ1AY9FP44rXDq8aujKyMMqynII9Qe9eJeJfE1z4iu+hhsoz+6gzkf7zerfoOgo8OeLrzw1Li3/fWrH95bu2FPuD/C3v+ea9GnGSjaRjPCtq6PaWNV5KztF8U6Z4hjzYz7ZwMtbS4WRfXj+Ie4/Sr0r1Zwyi4uzIHPNFMduaKYjqaKKSgArzL4qaq731ppiMRHEnnuB3ZshfyAP/AH1XphNeMePrj7T4w1A9oysS/RVH9SaEdmCjzVLvocrcAmOXYMkKa7jwd4os7bT4LDUZTGITtgmK7kWM4+Q4568g9q45QACWwAep9BVKAmRHuOEjlb92oPQdAfqamcFNWZ6M4pux6vqHjrSrVNtrJNdydSYhsH0DHp6E4PtXB65rd7rkqPcssVvFxFbxcJGPb39zyaonJx/dUYAqPO5iOw5+tKFGMNhxpKOpHIAAB0/pUMpAXI7066f50QdZGx+AGTUc5BOPyrQJdSGO6ms7iO5tZDHcQsHjdeoYV7lY6imp6Za3qDatzCsuPTIyR+Brwd++a9a8ESlvBWm85Kq6/k7CkzzcSupvu+DRVdnyaKRxnbUUvQ00mqAF689K8B1e7+3ateXOciad5B9CxIr2zxDff2b4d1C7wSY4G2465PA/UivCFxtShHpZfHeRVvWLIlujYaQ/MR2Xv/hT1w8yqgwqjj+lQRZnlkn28McL/uj/ACas23DSHHIAFCO2OruSSHaNvemgeXhe5GTmpFj3HJquzb7hyPTAqjRkE3N5b9c7XPH4VHP94j07CpHO7VAFPCR/1qKU7nJ96Ri+vqVZeFNepeBjt8G2We7Sn/yI1eWzdPxr1Twivl+D9LX1hLfmxNRI8/E7Guzc0UzPNFI4jvyaaeKKKsDh/ijrBs9Gg05Dh7x9z8fwJg/q238q8mvZjFp0jjg7do+pOP60UUj18P7tC67MISUiAXkAYqa1yRIemW/pRRVI6oEpbYmfWqitt3se/Siimxt6lVG/02VuwQCnGPEZYjFFFIxWzKE7bUJr13RI/I8PabH/AHbWP89oP9aKKiR5uILRPNFFFI5T/9k="/>
          <p:cNvSpPr>
            <a:spLocks noChangeAspect="1" noChangeArrowheads="1"/>
          </p:cNvSpPr>
          <p:nvPr/>
        </p:nvSpPr>
        <p:spPr bwMode="auto">
          <a:xfrm>
            <a:off x="215900" y="-312738"/>
            <a:ext cx="981075" cy="981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descr="http://upload.wikimedia.org/wikipedia/commons/b/b5/Nicola_Sturgeon,_Deputy_First_Minister_%26_Cabinet_Secretary_for_Health_%26_Wellbeing.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8481" y="4149080"/>
            <a:ext cx="1727816" cy="259475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3767" y="4159333"/>
            <a:ext cx="1851623" cy="258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105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48880"/>
            <a:ext cx="7772400" cy="1470025"/>
          </a:xfrm>
        </p:spPr>
        <p:txBody>
          <a:bodyPr/>
          <a:lstStyle/>
          <a:p>
            <a:r>
              <a:rPr lang="en-GB" dirty="0" smtClean="0"/>
              <a:t>EUROPE - WHAT DOES IT MEAN TO US?</a:t>
            </a:r>
            <a:endParaRPr lang="en-GB" dirty="0"/>
          </a:p>
        </p:txBody>
      </p:sp>
    </p:spTree>
    <p:extLst>
      <p:ext uri="{BB962C8B-B14F-4D97-AF65-F5344CB8AC3E}">
        <p14:creationId xmlns:p14="http://schemas.microsoft.com/office/powerpoint/2010/main" val="2205808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 MP’S</a:t>
            </a:r>
            <a:endParaRPr lang="en-GB" dirty="0"/>
          </a:p>
        </p:txBody>
      </p:sp>
      <p:sp>
        <p:nvSpPr>
          <p:cNvPr id="3" name="Content Placeholder 2"/>
          <p:cNvSpPr>
            <a:spLocks noGrp="1"/>
          </p:cNvSpPr>
          <p:nvPr>
            <p:ph idx="1"/>
          </p:nvPr>
        </p:nvSpPr>
        <p:spPr>
          <a:xfrm>
            <a:off x="457200" y="1600201"/>
            <a:ext cx="8229600" cy="2764903"/>
          </a:xfrm>
        </p:spPr>
        <p:txBody>
          <a:bodyPr>
            <a:normAutofit fontScale="92500" lnSpcReduction="10000"/>
          </a:bodyPr>
          <a:lstStyle/>
          <a:p>
            <a:pPr marL="0" indent="0">
              <a:buNone/>
            </a:pPr>
            <a:r>
              <a:rPr lang="en-GB" dirty="0" smtClean="0"/>
              <a:t>To start off with we asked ourselves whether we knew who the Euro MEP’s were for the South </a:t>
            </a:r>
            <a:r>
              <a:rPr lang="en-GB" dirty="0"/>
              <a:t>W</a:t>
            </a:r>
            <a:r>
              <a:rPr lang="en-GB" dirty="0" smtClean="0"/>
              <a:t>est of the UK. Not one of the students knew any and not even the teachers or parents knew which meant that we had to investigate harder. This is despite the fact that there was an </a:t>
            </a:r>
            <a:r>
              <a:rPr lang="en-GB" smtClean="0"/>
              <a:t>election last </a:t>
            </a:r>
            <a:r>
              <a:rPr lang="en-GB" dirty="0" smtClean="0"/>
              <a:t>year. </a:t>
            </a:r>
            <a:endParaRPr lang="en-GB" dirty="0"/>
          </a:p>
        </p:txBody>
      </p:sp>
    </p:spTree>
    <p:extLst>
      <p:ext uri="{BB962C8B-B14F-4D97-AF65-F5344CB8AC3E}">
        <p14:creationId xmlns:p14="http://schemas.microsoft.com/office/powerpoint/2010/main" val="1977088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SOUTH WEST MEP’S</a:t>
            </a:r>
            <a:endParaRPr lang="en-GB" dirty="0"/>
          </a:p>
        </p:txBody>
      </p:sp>
      <p:sp>
        <p:nvSpPr>
          <p:cNvPr id="3" name="Content Placeholder 2"/>
          <p:cNvSpPr>
            <a:spLocks noGrp="1"/>
          </p:cNvSpPr>
          <p:nvPr>
            <p:ph idx="1"/>
          </p:nvPr>
        </p:nvSpPr>
        <p:spPr>
          <a:xfrm>
            <a:off x="457200" y="1600200"/>
            <a:ext cx="8229600" cy="3917032"/>
          </a:xfrm>
        </p:spPr>
        <p:txBody>
          <a:bodyPr>
            <a:normAutofit/>
          </a:bodyPr>
          <a:lstStyle/>
          <a:p>
            <a:pPr marL="0" indent="0">
              <a:buNone/>
            </a:pPr>
            <a:r>
              <a:rPr lang="en-GB" dirty="0" smtClean="0"/>
              <a:t>Due to our lack of knowledge about the South West MEP’s we researched them in detail. We found that there are 6 Euro MEP’s for the South West: 2 UKIP (UK Independence Party), 2 Conservative, 1 Labour and 1 Green. They have absolutely nothing in common! Here is a map of how the UK is divided. </a:t>
            </a:r>
          </a:p>
          <a:p>
            <a:pPr marL="0" indent="0">
              <a:buNone/>
            </a:pPr>
            <a:endParaRPr lang="en-GB" dirty="0"/>
          </a:p>
        </p:txBody>
      </p:sp>
    </p:spTree>
    <p:extLst>
      <p:ext uri="{BB962C8B-B14F-4D97-AF65-F5344CB8AC3E}">
        <p14:creationId xmlns:p14="http://schemas.microsoft.com/office/powerpoint/2010/main" val="1587631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316814"/>
            <a:ext cx="6192688" cy="6414952"/>
          </a:xfrm>
        </p:spPr>
      </p:pic>
    </p:spTree>
    <p:extLst>
      <p:ext uri="{BB962C8B-B14F-4D97-AF65-F5344CB8AC3E}">
        <p14:creationId xmlns:p14="http://schemas.microsoft.com/office/powerpoint/2010/main" val="829303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1208</Words>
  <Application>Microsoft Office PowerPoint</Application>
  <PresentationFormat>Presentación en pantalla (4:3)</PresentationFormat>
  <Paragraphs>99</Paragraphs>
  <Slides>27</Slides>
  <Notes>8</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Office Theme</vt:lpstr>
      <vt:lpstr>Comenius 2015 - Spain</vt:lpstr>
      <vt:lpstr>This is what’s been happening in the UK:</vt:lpstr>
      <vt:lpstr>Upcoming General Election</vt:lpstr>
      <vt:lpstr>UKYP</vt:lpstr>
      <vt:lpstr>Here are the main party leaders in our general election:</vt:lpstr>
      <vt:lpstr>EUROPE - WHAT DOES IT MEAN TO US?</vt:lpstr>
      <vt:lpstr>EURO MP’S</vt:lpstr>
      <vt:lpstr>SOUTH WEST MEP’S</vt:lpstr>
      <vt:lpstr>Presentación de PowerPoint</vt:lpstr>
      <vt:lpstr>Presentación de PowerPoint</vt:lpstr>
      <vt:lpstr>CONTACTING THEM</vt:lpstr>
      <vt:lpstr>Visit by our Euro MP</vt:lpstr>
      <vt:lpstr>CLARE MOODY – LABOUR MEP</vt:lpstr>
      <vt:lpstr>How many replied?</vt:lpstr>
      <vt:lpstr>Britain – in or out?</vt:lpstr>
      <vt:lpstr>The UK’s relationship with Europe</vt:lpstr>
      <vt:lpstr>David Cameron promised the UK that if the Conservatives win the General Election in May this year he will hold a Referendum to decide whether Britain stays in the European Union or leaves.</vt:lpstr>
      <vt:lpstr>We held a referendum in our school to see whether the students and the staff think that it will be a good idea to leave the European Union.</vt:lpstr>
      <vt:lpstr>Advantages  Employment opportunities.  The international trade markets keeps prices lower.</vt:lpstr>
      <vt:lpstr>By working together we have more power.</vt:lpstr>
      <vt:lpstr>Presentación de PowerPoint</vt:lpstr>
      <vt:lpstr>Disadvantages  The EU costs money to run.    The system which other countries use is collapsing. </vt:lpstr>
      <vt:lpstr>Member states have less control over how many EU citizens live and work in their country.</vt:lpstr>
      <vt:lpstr>Presentación de PowerPoint</vt:lpstr>
      <vt:lpstr>Immigration </vt:lpstr>
      <vt:lpstr>UKIP (United Kingdom Independence Party)</vt:lpstr>
      <vt:lpstr>The future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Pidsley</dc:creator>
  <cp:lastModifiedBy>usuario</cp:lastModifiedBy>
  <cp:revision>39</cp:revision>
  <dcterms:created xsi:type="dcterms:W3CDTF">2015-01-12T15:21:32Z</dcterms:created>
  <dcterms:modified xsi:type="dcterms:W3CDTF">2015-02-04T08:31:47Z</dcterms:modified>
</cp:coreProperties>
</file>